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986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129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889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0497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430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713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069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318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655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43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01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91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956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976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67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322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480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2F225E2-DAFA-482D-A50B-B56CC466D7B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4190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D363DA-BC87-404F-AA8D-1E93238AED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456" y="1814120"/>
            <a:ext cx="8825658" cy="1377342"/>
          </a:xfrm>
        </p:spPr>
        <p:txBody>
          <a:bodyPr/>
          <a:lstStyle/>
          <a:p>
            <a:pPr algn="ctr"/>
            <a:r>
              <a:rPr lang="en-US" sz="4400" dirty="0">
                <a:solidFill>
                  <a:srgbClr val="FFC000"/>
                </a:solidFill>
              </a:rPr>
              <a:t>Lecture 1</a:t>
            </a:r>
            <a:br>
              <a:rPr lang="en-US" sz="3200" dirty="0">
                <a:solidFill>
                  <a:srgbClr val="FFC000"/>
                </a:solidFill>
              </a:rPr>
            </a:br>
            <a:endParaRPr lang="ru-RU" sz="3200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C3A98D-D72F-499D-80DB-219B38E53B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0456" y="3834318"/>
            <a:ext cx="8825658" cy="861420"/>
          </a:xfrm>
        </p:spPr>
        <p:txBody>
          <a:bodyPr/>
          <a:lstStyle/>
          <a:p>
            <a:pPr algn="ctr"/>
            <a:r>
              <a:rPr lang="en-US" dirty="0"/>
              <a:t>Fundamentals of C# language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2419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D3756B-3065-4CAE-8F50-26B7CFD98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1468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Strings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01B5EE8-B45B-4F30-BFFA-356955FB64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68363" y="1871930"/>
            <a:ext cx="959589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type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string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s = "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Alfonso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Note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•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Strings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immutable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StringBuilder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want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modify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strings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•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concatenated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+: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"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" + s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•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indexed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s[i]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•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String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length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s.Length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•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Strings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reference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types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=&gt;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reference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semantics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assignments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•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their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values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compared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!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(s == "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Alfonso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") ...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•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String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defines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useful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operations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CompareTo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IndexOf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StartsWith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Substring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...</a:t>
            </a:r>
          </a:p>
        </p:txBody>
      </p:sp>
    </p:spTree>
    <p:extLst>
      <p:ext uri="{BB962C8B-B14F-4D97-AF65-F5344CB8AC3E}">
        <p14:creationId xmlns:p14="http://schemas.microsoft.com/office/powerpoint/2010/main" val="280790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703EF6-C0D7-4AB5-817A-750B5BF40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8046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Structs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4A868C0-677C-40A5-8EC6-FE9C079893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85576" y="1219096"/>
            <a:ext cx="9065258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sz="1800" dirty="0">
                <a:solidFill>
                  <a:srgbClr val="FFFF00"/>
                </a:solidFill>
                <a:effectLst/>
                <a:latin typeface="OOFJGF+TimesNewRoman"/>
              </a:rPr>
              <a:t>Declaration</a:t>
            </a:r>
            <a:endParaRPr kumimoji="0" lang="en-US" altLang="ru-RU" sz="18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OOFJGF+TimesNew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OFJGF+TimesNewRoman"/>
              </a:rPr>
              <a:t>  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OOFJGF+TimesNewRoman"/>
              </a:rPr>
              <a:t> 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x, y; 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fields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y) 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constructor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 {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.x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x; 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.y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y;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 }   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MoveTo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a,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b)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 //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methods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 {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 x = a;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 y = b;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 }   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ru-RU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ru-RU" sz="18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en-US" altLang="ru-RU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en-US" altLang="ru-RU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OFJGF+TimesNewRoman"/>
              </a:rPr>
              <a:t>       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p =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(3, 4);  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constructor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initializes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stack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p.MoveTo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(10, 20);      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method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en-US" altLang="ru-RU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ru-RU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ru-RU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3567941-2E7C-45F4-AF68-7E4809C43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254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B4D46-AB5A-4B4A-92A0-B3B09C35A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8952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If statement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47B2267-89B7-4501-9590-8C68345596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78101" y="1986534"/>
            <a:ext cx="6513935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('0' &lt;=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&amp;&amp;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&lt;= '9')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val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-'0';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('A' &lt;=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&amp;&amp;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&lt;= 'Z')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val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10 +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-'A';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val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invalid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character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{0}",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444352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8F35B9-B48C-4F4C-89AD-3E70752B1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70831"/>
            <a:ext cx="9404723" cy="86435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Switch statement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0A02E25-CFEE-4D47-87BE-1A1A396367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13922" y="1838548"/>
            <a:ext cx="9404723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OFOFH+Arial"/>
              </a:rPr>
              <a:t>                  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OOFOFH+Arial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country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Germany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":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Austria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":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Switzerland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":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language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German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England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":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"USA":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language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English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country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specified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default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don't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know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language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of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{0}",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country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 }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858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80ED9D-D854-4B14-9136-770F535A5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09601"/>
            <a:ext cx="9404723" cy="98179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Loops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6A87E53-E0D7-4EAC-BF88-37DFCC8F5D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404" y="1813556"/>
            <a:ext cx="4750690" cy="4434843"/>
          </a:xfrm>
        </p:spPr>
      </p:pic>
    </p:spTree>
    <p:extLst>
      <p:ext uri="{BB962C8B-B14F-4D97-AF65-F5344CB8AC3E}">
        <p14:creationId xmlns:p14="http://schemas.microsoft.com/office/powerpoint/2010/main" val="2836394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E43839-2FE2-4952-AB59-821A92E32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729554"/>
            <a:ext cx="9404723" cy="107407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Foreach statement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5D43BD0-A277-44C0-8977-2A6ADFC09F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241" y="1945070"/>
            <a:ext cx="6217690" cy="3809778"/>
          </a:xfrm>
        </p:spPr>
      </p:pic>
    </p:spTree>
    <p:extLst>
      <p:ext uri="{BB962C8B-B14F-4D97-AF65-F5344CB8AC3E}">
        <p14:creationId xmlns:p14="http://schemas.microsoft.com/office/powerpoint/2010/main" val="35727787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E4C314-9436-448A-A07B-BD8CE9728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721165"/>
            <a:ext cx="9404723" cy="91468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Return statement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DB1C0D6-C6FF-428D-8A9B-85DAE8BFD2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845" y="1742464"/>
            <a:ext cx="6724710" cy="4557668"/>
          </a:xfrm>
        </p:spPr>
      </p:pic>
    </p:spTree>
    <p:extLst>
      <p:ext uri="{BB962C8B-B14F-4D97-AF65-F5344CB8AC3E}">
        <p14:creationId xmlns:p14="http://schemas.microsoft.com/office/powerpoint/2010/main" val="1538195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2A6A73-8F5D-40D7-AD10-6AE9709A4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079" y="666780"/>
            <a:ext cx="9404723" cy="872743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FFC000"/>
                </a:solidFill>
                <a:effectLst/>
              </a:rPr>
              <a:t>Structure of C# Programs</a:t>
            </a:r>
            <a:endParaRPr lang="ru-RU" sz="3200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54B93C7-7F6C-446C-87B2-F9027D806A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807" y="1883984"/>
            <a:ext cx="8112823" cy="3921198"/>
          </a:xfrm>
        </p:spPr>
      </p:pic>
    </p:spTree>
    <p:extLst>
      <p:ext uri="{BB962C8B-B14F-4D97-AF65-F5344CB8AC3E}">
        <p14:creationId xmlns:p14="http://schemas.microsoft.com/office/powerpoint/2010/main" val="156901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C52AE2-47B2-4043-A254-7B3D01117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596874"/>
            <a:ext cx="9404723" cy="881132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FFC000"/>
                </a:solidFill>
                <a:effectLst/>
              </a:rPr>
              <a:t>First C# program</a:t>
            </a:r>
            <a:endParaRPr lang="ru-RU" sz="3200" dirty="0">
              <a:solidFill>
                <a:srgbClr val="FFC000"/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F7933CC-B951-44D2-8E2D-94A6C0DD5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9147" y="1478006"/>
            <a:ext cx="9005422" cy="5283677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  <a:effectLst/>
              </a:rPr>
              <a:t>Summation of two integers as Console Application</a:t>
            </a:r>
          </a:p>
          <a:p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namespace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System</a:t>
            </a:r>
            <a:endParaRPr lang="en-US" altLang="ru-RU" sz="800" dirty="0">
              <a:latin typeface="Arial" panose="020B0604020202020204" pitchFamily="34" charset="0"/>
            </a:endParaRPr>
          </a:p>
          <a:p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entry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point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must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called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Main</a:t>
            </a:r>
            <a:endParaRPr lang="en-US" altLang="ru-RU" sz="800" dirty="0">
              <a:latin typeface="Arial" panose="020B0604020202020204" pitchFamily="34" charset="0"/>
            </a:endParaRPr>
          </a:p>
          <a:p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output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goes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console</a:t>
            </a:r>
            <a:endParaRPr lang="en-US" altLang="ru-RU" sz="800" dirty="0">
              <a:latin typeface="Arial" panose="020B0604020202020204" pitchFamily="34" charset="0"/>
            </a:endParaRPr>
          </a:p>
          <a:p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file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identical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US" sz="1800" dirty="0">
              <a:solidFill>
                <a:srgbClr val="FFFF00"/>
              </a:solidFill>
              <a:effectLst/>
            </a:endParaRPr>
          </a:p>
          <a:p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8F1BF82-BCDA-4C8A-8CF9-FB08AE5486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3766" y="3611880"/>
            <a:ext cx="6456607" cy="314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957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B75C34-6058-4BF6-AA56-76768E582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47576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FFC000"/>
                </a:solidFill>
              </a:rPr>
              <a:t>C# windows application</a:t>
            </a:r>
            <a:endParaRPr lang="ru-RU" sz="3200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BD95CF-A5CC-47D7-8786-6D4C4D4CC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422" y="1599912"/>
            <a:ext cx="9404723" cy="459955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Summation of two integers as a windows application</a:t>
            </a:r>
          </a:p>
          <a:p>
            <a:pPr marL="0" indent="0">
              <a:buNone/>
            </a:pP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EEF41B-0E6D-4927-A73B-AA86FA56AE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9672" y="2222041"/>
            <a:ext cx="4969866" cy="427704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D74EDA6-351C-4C15-9498-9D4501C7F9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763" y="2237299"/>
            <a:ext cx="4140578" cy="419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645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1E4048-3419-4C2B-B641-B35FDA55E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9"/>
            <a:ext cx="9404723" cy="780464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FFC000"/>
                </a:solidFill>
              </a:rPr>
              <a:t>Types</a:t>
            </a:r>
            <a:endParaRPr lang="ru-RU" sz="3200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638438-F9D3-43F4-9BB7-79F83EDCB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475" y="1233183"/>
            <a:ext cx="9810764" cy="5416901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  <a:effectLst/>
              </a:rPr>
              <a:t>Unified Type System</a:t>
            </a:r>
          </a:p>
          <a:p>
            <a:r>
              <a:rPr lang="en-US" sz="1800" dirty="0">
                <a:solidFill>
                  <a:srgbClr val="FFFF00"/>
                </a:solidFill>
              </a:rPr>
              <a:t>Value types: simple types (bool, char, byte, short, int, long, </a:t>
            </a:r>
            <a:r>
              <a:rPr lang="en-US" sz="1800" dirty="0" err="1">
                <a:solidFill>
                  <a:srgbClr val="FFFF00"/>
                </a:solidFill>
              </a:rPr>
              <a:t>uint</a:t>
            </a:r>
            <a:r>
              <a:rPr lang="en-US" sz="1800" dirty="0">
                <a:solidFill>
                  <a:srgbClr val="FFFF00"/>
                </a:solidFill>
              </a:rPr>
              <a:t>, </a:t>
            </a:r>
            <a:r>
              <a:rPr lang="en-US" sz="1800" dirty="0" err="1">
                <a:solidFill>
                  <a:srgbClr val="FFFF00"/>
                </a:solidFill>
              </a:rPr>
              <a:t>ulong</a:t>
            </a:r>
            <a:r>
              <a:rPr lang="en-US" sz="1800" dirty="0">
                <a:solidFill>
                  <a:srgbClr val="FFFF00"/>
                </a:solidFill>
              </a:rPr>
              <a:t>, float, double, decimal), Enums, Structs;</a:t>
            </a:r>
          </a:p>
          <a:p>
            <a:r>
              <a:rPr lang="en-US" sz="1800" dirty="0">
                <a:solidFill>
                  <a:srgbClr val="FFFF00"/>
                </a:solidFill>
              </a:rPr>
              <a:t>Reference types: Classes, Interfaces, Arrays, Delegates</a:t>
            </a:r>
          </a:p>
          <a:p>
            <a:r>
              <a:rPr lang="en-US" sz="1800" dirty="0">
                <a:solidFill>
                  <a:srgbClr val="FFFF00"/>
                </a:solidFill>
              </a:rPr>
              <a:t>Pointers </a:t>
            </a:r>
            <a:endParaRPr lang="en-US" sz="1800" dirty="0">
              <a:solidFill>
                <a:srgbClr val="FFFF00"/>
              </a:solidFill>
              <a:effectLst/>
            </a:endParaRPr>
          </a:p>
          <a:p>
            <a:pPr marL="0" indent="0">
              <a:buNone/>
            </a:pP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7D24422-F732-49D9-BC09-F3C67414A4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546" y="2852746"/>
            <a:ext cx="7144622" cy="3797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963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DA84DC-C92C-4799-8CFF-4D1E8CE0C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1741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FFC000"/>
                </a:solidFill>
                <a:effectLst/>
              </a:rPr>
              <a:t>Value Types versus Reference Types</a:t>
            </a:r>
            <a:endParaRPr lang="ru-RU" sz="3200" dirty="0">
              <a:solidFill>
                <a:srgbClr val="FFC000"/>
              </a:solidFill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AC7BC0A1-72B3-49B1-8FC4-CABB0DE348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617759"/>
              </p:ext>
            </p:extLst>
          </p:nvPr>
        </p:nvGraphicFramePr>
        <p:xfrm>
          <a:off x="1687195" y="1756410"/>
          <a:ext cx="7487285" cy="411988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962785">
                  <a:extLst>
                    <a:ext uri="{9D8B030D-6E8A-4147-A177-3AD203B41FA5}">
                      <a16:colId xmlns:a16="http://schemas.microsoft.com/office/drawing/2014/main" val="968725101"/>
                    </a:ext>
                  </a:extLst>
                </a:gridCol>
                <a:gridCol w="2762250">
                  <a:extLst>
                    <a:ext uri="{9D8B030D-6E8A-4147-A177-3AD203B41FA5}">
                      <a16:colId xmlns:a16="http://schemas.microsoft.com/office/drawing/2014/main" val="809354422"/>
                    </a:ext>
                  </a:extLst>
                </a:gridCol>
                <a:gridCol w="2762250">
                  <a:extLst>
                    <a:ext uri="{9D8B030D-6E8A-4147-A177-3AD203B41FA5}">
                      <a16:colId xmlns:a16="http://schemas.microsoft.com/office/drawing/2014/main" val="908927147"/>
                    </a:ext>
                  </a:extLst>
                </a:gridCol>
              </a:tblGrid>
              <a:tr h="462280">
                <a:tc>
                  <a:txBody>
                    <a:bodyPr/>
                    <a:lstStyle/>
                    <a:p>
                      <a:pPr algn="ctr"/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0070C0"/>
                          </a:solidFill>
                          <a:effectLst/>
                        </a:rPr>
                        <a:t>Value Types</a:t>
                      </a:r>
                      <a:endParaRPr lang="en-US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0070C0"/>
                          </a:solidFill>
                          <a:effectLst/>
                        </a:rPr>
                        <a:t>Reference Types</a:t>
                      </a:r>
                      <a:endParaRPr lang="en-US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984952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accent3"/>
                          </a:solidFill>
                          <a:effectLst/>
                        </a:rPr>
                        <a:t>variable contains</a:t>
                      </a:r>
                      <a:endParaRPr lang="en-US" dirty="0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value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reference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108814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accent3"/>
                          </a:solidFill>
                          <a:effectLst/>
                        </a:rPr>
                        <a:t>stored</a:t>
                      </a:r>
                      <a:endParaRPr lang="en-US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On stack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heap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8517308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accent3"/>
                          </a:solidFill>
                          <a:effectLst/>
                        </a:rPr>
                        <a:t>initialization</a:t>
                      </a:r>
                      <a:endParaRPr lang="en-US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0, false, '\0'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null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791063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accent3"/>
                          </a:solidFill>
                          <a:effectLst/>
                        </a:rPr>
                        <a:t>assignment</a:t>
                      </a:r>
                      <a:endParaRPr lang="en-US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copies the value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copies the reference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6375313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accent3"/>
                          </a:solidFill>
                          <a:effectLst/>
                        </a:rPr>
                        <a:t>example</a:t>
                      </a:r>
                      <a:endParaRPr lang="en-US" dirty="0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int i = 17;</a:t>
                      </a:r>
                      <a:endParaRPr lang="en-US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string s = "Hello";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1850494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 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int j= i;</a:t>
                      </a:r>
                      <a:endParaRPr lang="en-US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string s1= s;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7645111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effectLst/>
                      </a:endParaRPr>
                    </a:p>
                    <a:p>
                      <a:pPr algn="ctr"/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dirty="0">
                        <a:effectLst/>
                      </a:endParaRPr>
                    </a:p>
                    <a:p>
                      <a:pPr algn="ctr"/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dirty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dirty="0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99439764"/>
                  </a:ext>
                </a:extLst>
              </a:tr>
            </a:tbl>
          </a:graphicData>
        </a:graphic>
      </p:graphicFrame>
      <p:pic>
        <p:nvPicPr>
          <p:cNvPr id="2055" name="Picture 7">
            <a:extLst>
              <a:ext uri="{FF2B5EF4-FFF2-40B4-BE49-F238E27FC236}">
                <a16:creationId xmlns:a16="http://schemas.microsoft.com/office/drawing/2014/main" id="{DA376751-58FE-4D2D-9693-FEF16F35EA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503" y="5171440"/>
            <a:ext cx="3667125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6785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509B92-00D8-4E3B-8ED2-35046440C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805055"/>
            <a:ext cx="9404723" cy="679796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FFC000"/>
                </a:solidFill>
                <a:effectLst/>
              </a:rPr>
              <a:t>Simple Types</a:t>
            </a:r>
            <a:endParaRPr lang="ru-RU" sz="3200" dirty="0">
              <a:solidFill>
                <a:srgbClr val="FFC00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D64103F-BF35-4D0A-A189-BAA179AEBD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6539045"/>
              </p:ext>
            </p:extLst>
          </p:nvPr>
        </p:nvGraphicFramePr>
        <p:xfrm>
          <a:off x="2508307" y="1672818"/>
          <a:ext cx="6165909" cy="4727986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927521">
                  <a:extLst>
                    <a:ext uri="{9D8B030D-6E8A-4147-A177-3AD203B41FA5}">
                      <a16:colId xmlns:a16="http://schemas.microsoft.com/office/drawing/2014/main" val="3490658440"/>
                    </a:ext>
                  </a:extLst>
                </a:gridCol>
                <a:gridCol w="2392584">
                  <a:extLst>
                    <a:ext uri="{9D8B030D-6E8A-4147-A177-3AD203B41FA5}">
                      <a16:colId xmlns:a16="http://schemas.microsoft.com/office/drawing/2014/main" val="3554662866"/>
                    </a:ext>
                  </a:extLst>
                </a:gridCol>
                <a:gridCol w="2845804">
                  <a:extLst>
                    <a:ext uri="{9D8B030D-6E8A-4147-A177-3AD203B41FA5}">
                      <a16:colId xmlns:a16="http://schemas.microsoft.com/office/drawing/2014/main" val="164517538"/>
                    </a:ext>
                  </a:extLst>
                </a:gridCol>
              </a:tblGrid>
              <a:tr h="205565">
                <a:tc>
                  <a:txBody>
                    <a:bodyPr/>
                    <a:lstStyle/>
                    <a:p>
                      <a:endParaRPr lang="ru-RU" sz="1300">
                        <a:solidFill>
                          <a:srgbClr val="3131CC"/>
                        </a:solidFill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3131CC"/>
                          </a:solidFill>
                          <a:effectLst/>
                        </a:rPr>
                        <a:t>Long Form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solidFill>
                            <a:srgbClr val="3131CC"/>
                          </a:solidFill>
                          <a:effectLst/>
                        </a:rPr>
                        <a:t>Range</a:t>
                      </a:r>
                      <a:endParaRPr lang="en-US" sz="1300" dirty="0">
                        <a:effectLst/>
                      </a:endParaRP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2173500390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Sbyte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System.SByte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ru-RU" sz="1300">
                          <a:effectLst/>
                        </a:rPr>
                        <a:t>-128 .. 127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1815620254"/>
                  </a:ext>
                </a:extLst>
              </a:tr>
              <a:tr h="205565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byte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System.Byte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ru-RU" sz="1300">
                          <a:effectLst/>
                        </a:rPr>
                        <a:t>0 .. 255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4261424204"/>
                  </a:ext>
                </a:extLst>
              </a:tr>
              <a:tr h="205565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short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System.Int16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ru-RU" sz="1300">
                          <a:effectLst/>
                        </a:rPr>
                        <a:t>-32768 .. 32767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4115437932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ushort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System.UInt16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ru-RU" sz="1300">
                          <a:effectLst/>
                        </a:rPr>
                        <a:t>0 .. 65535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2070112160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int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System.Int32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ru-RU" sz="1300">
                          <a:effectLst/>
                        </a:rPr>
                        <a:t>-2147483648 .. 2147483647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1837017374"/>
                  </a:ext>
                </a:extLst>
              </a:tr>
              <a:tr h="205565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uint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System.UInt32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ru-RU" sz="1300">
                          <a:effectLst/>
                        </a:rPr>
                        <a:t>0 .. 4294967295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2954185407"/>
                  </a:ext>
                </a:extLst>
              </a:tr>
              <a:tr h="205565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long 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System.Int64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ru-RU" sz="1300">
                          <a:effectLst/>
                        </a:rPr>
                        <a:t>-2</a:t>
                      </a:r>
                      <a:r>
                        <a:rPr lang="ru-RU" sz="1300" baseline="30000">
                          <a:effectLst/>
                        </a:rPr>
                        <a:t>63</a:t>
                      </a:r>
                      <a:r>
                        <a:rPr lang="ru-RU" sz="1300">
                          <a:effectLst/>
                        </a:rPr>
                        <a:t>.. 2</a:t>
                      </a:r>
                      <a:r>
                        <a:rPr lang="ru-RU" sz="1300" baseline="30000">
                          <a:effectLst/>
                        </a:rPr>
                        <a:t>63</a:t>
                      </a:r>
                      <a:r>
                        <a:rPr lang="ru-RU" sz="1300">
                          <a:effectLst/>
                        </a:rPr>
                        <a:t>-1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433628961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ulong 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System.UInt64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ru-RU" sz="1300">
                          <a:effectLst/>
                        </a:rPr>
                        <a:t>0 .. 2</a:t>
                      </a:r>
                      <a:r>
                        <a:rPr lang="ru-RU" sz="1300" baseline="30000">
                          <a:effectLst/>
                        </a:rPr>
                        <a:t>64</a:t>
                      </a:r>
                      <a:r>
                        <a:rPr lang="ru-RU" sz="1300">
                          <a:effectLst/>
                        </a:rPr>
                        <a:t>-1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2552942768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float 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System.Single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±1.5E-45 .. ±3.4E38 (32 Bit)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1954796792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double 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System.Double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±5E-324 .. ±1.7E308 (64 Bit)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2616804737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decimal 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System.Decimal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±1E-28 .. ±7.9E28 (128 Bit)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2590439892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bool 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System.Boolean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true, false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3316539347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char 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System.Char 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effectLst/>
                        </a:rPr>
                        <a:t>Unicode character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54459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38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743110-BF3C-4542-883C-27A31ED80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95998"/>
            <a:ext cx="9404723" cy="83918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Enumerations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6DD130-E7FA-42F9-8A93-1379C07E6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9721" y="1673001"/>
            <a:ext cx="8946541" cy="4195481"/>
          </a:xfrm>
        </p:spPr>
        <p:txBody>
          <a:bodyPr/>
          <a:lstStyle/>
          <a:p>
            <a:r>
              <a:rPr lang="en-US" dirty="0"/>
              <a:t>Declaration</a:t>
            </a:r>
          </a:p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E1A1AA5E-F4AE-4044-8007-87503A1329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55599"/>
              </p:ext>
            </p:extLst>
          </p:nvPr>
        </p:nvGraphicFramePr>
        <p:xfrm>
          <a:off x="949721" y="2240280"/>
          <a:ext cx="8128000" cy="32293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470008820"/>
                    </a:ext>
                  </a:extLst>
                </a:gridCol>
              </a:tblGrid>
              <a:tr h="3229342">
                <a:tc>
                  <a:txBody>
                    <a:bodyPr/>
                    <a:lstStyle/>
                    <a:p>
                      <a:r>
                        <a:rPr lang="en-US" sz="1800" b="1" kern="1200" dirty="0" err="1">
                          <a:solidFill>
                            <a:srgbClr val="FFFF00"/>
                          </a:solidFill>
                          <a:effectLst/>
                        </a:rPr>
                        <a:t>enum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</a:rPr>
                        <a:t> Color {red, blue, green} // values: 0, 1, 2</a:t>
                      </a:r>
                      <a:endParaRPr lang="en-US" dirty="0">
                        <a:effectLst/>
                      </a:endParaRPr>
                    </a:p>
                    <a:p>
                      <a:r>
                        <a:rPr lang="en-US" sz="1800" b="1" kern="1200" dirty="0" err="1">
                          <a:solidFill>
                            <a:srgbClr val="FFFF00"/>
                          </a:solidFill>
                          <a:effectLst/>
                        </a:rPr>
                        <a:t>enum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</a:rPr>
                        <a:t> Access {personal=1, group=2, all=4}</a:t>
                      </a:r>
                      <a:endParaRPr lang="en-US" dirty="0">
                        <a:effectLst/>
                      </a:endParaRPr>
                    </a:p>
                    <a:p>
                      <a:r>
                        <a:rPr lang="en-US" sz="1800" b="1" kern="1200" dirty="0" err="1">
                          <a:solidFill>
                            <a:srgbClr val="FFFF00"/>
                          </a:solidFill>
                          <a:effectLst/>
                        </a:rPr>
                        <a:t>enum</a:t>
                      </a:r>
                      <a:r>
                        <a:rPr lang="en-US" sz="1800" b="1" kern="12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</a:rPr>
                        <a:t>Access1 : byte {personal=1,  group=2,  all=4}</a:t>
                      </a:r>
                    </a:p>
                    <a:p>
                      <a:endParaRPr lang="en-US" sz="1800" b="1" kern="1200" dirty="0">
                        <a:solidFill>
                          <a:schemeClr val="lt1"/>
                        </a:solidFill>
                        <a:effectLst/>
                      </a:endParaRPr>
                    </a:p>
                    <a:p>
                      <a:endParaRPr lang="en-US" dirty="0">
                        <a:effectLst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Color c =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Color.blue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    </a:t>
                      </a:r>
                      <a:r>
                        <a:rPr lang="en-US" sz="1800" b="1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// enumeration constants must be qualified</a:t>
                      </a:r>
                      <a:endParaRPr lang="en-US" dirty="0">
                        <a:solidFill>
                          <a:srgbClr val="92D050"/>
                        </a:solidFill>
                        <a:effectLst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dirty="0">
                        <a:effectLst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 a =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Access.personal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|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Access.group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dirty="0">
                        <a:effectLst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((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Access.personal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 a) != 0)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Console.WriteLine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("access granted");</a:t>
                      </a:r>
                      <a:endParaRPr lang="en-US" dirty="0">
                        <a:effectLst/>
                      </a:endParaRPr>
                    </a:p>
                    <a:p>
                      <a:endParaRPr lang="en-US" dirty="0">
                        <a:effectLst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2317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4903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8C430E-BBD9-4FDE-9ABF-7190577B9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8113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Arrays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0CF394C-3E2F-4A90-8561-DF4F1AD8B3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25065" y="1715490"/>
            <a:ext cx="888416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 a =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[3];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 b =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 {3, 4, 5};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 c =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{3, 4, 5};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SomeClass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 d =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SomeClass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[10];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 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of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references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SomeStruct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 =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SomeStruct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[10];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of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directly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a.Length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  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number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of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elements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F8DF03E-A992-4C51-912E-140F22117F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65" y="4145341"/>
            <a:ext cx="2190750" cy="100012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41DC9F9-8DE5-4803-8835-B237E3D12E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8527" y="3913012"/>
            <a:ext cx="2419350" cy="221932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F4A1C00-F612-4C6D-82B3-956C88A078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672" y="4064378"/>
            <a:ext cx="2419350" cy="116205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8360AF52-4A6F-4A3C-98DB-7EAF16E579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8817" y="3913012"/>
            <a:ext cx="2476500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957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Ион</Template>
  <TotalTime>435</TotalTime>
  <Words>1268</Words>
  <Application>Microsoft Office PowerPoint</Application>
  <PresentationFormat>Широкоэкранный</PresentationFormat>
  <Paragraphs>169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Century Gothic</vt:lpstr>
      <vt:lpstr>Courier New</vt:lpstr>
      <vt:lpstr>OOFJGF+TimesNewRoman</vt:lpstr>
      <vt:lpstr>OOFOFH+Arial</vt:lpstr>
      <vt:lpstr>Times New Roman</vt:lpstr>
      <vt:lpstr>Wingdings 3</vt:lpstr>
      <vt:lpstr>Ион</vt:lpstr>
      <vt:lpstr>Lecture 1 </vt:lpstr>
      <vt:lpstr>Structure of C# Programs</vt:lpstr>
      <vt:lpstr>First C# program</vt:lpstr>
      <vt:lpstr>C# windows application</vt:lpstr>
      <vt:lpstr>Types</vt:lpstr>
      <vt:lpstr>Value Types versus Reference Types</vt:lpstr>
      <vt:lpstr>Simple Types</vt:lpstr>
      <vt:lpstr>Enumerations</vt:lpstr>
      <vt:lpstr>Arrays</vt:lpstr>
      <vt:lpstr>Strings</vt:lpstr>
      <vt:lpstr>Structs</vt:lpstr>
      <vt:lpstr>If statement</vt:lpstr>
      <vt:lpstr>Switch statement</vt:lpstr>
      <vt:lpstr>Loops</vt:lpstr>
      <vt:lpstr>Foreach statement</vt:lpstr>
      <vt:lpstr>Return statement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</dc:title>
  <dc:creator>Карюкин Владислав</dc:creator>
  <cp:lastModifiedBy>Карюкин Владислав</cp:lastModifiedBy>
  <cp:revision>19</cp:revision>
  <dcterms:created xsi:type="dcterms:W3CDTF">2020-08-24T10:39:11Z</dcterms:created>
  <dcterms:modified xsi:type="dcterms:W3CDTF">2020-09-17T04:19:11Z</dcterms:modified>
</cp:coreProperties>
</file>